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9" d="100"/>
          <a:sy n="19" d="100"/>
        </p:scale>
        <p:origin x="260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72457" y="4127500"/>
            <a:ext cx="28698713" cy="327660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 Zero-Crossing-Based Integrator</a:t>
            </a:r>
            <a:r>
              <a:rPr lang="ko-KR" altLang="en-US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with</a:t>
            </a:r>
            <a:r>
              <a:rPr lang="ko-KR" altLang="en-US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Bi-directional</a:t>
            </a:r>
            <a:r>
              <a:rPr lang="ko-KR" altLang="en-US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Two-Phase</a:t>
            </a:r>
            <a:r>
              <a:rPr lang="ko-KR" altLang="en-US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Charging</a:t>
            </a:r>
          </a:p>
          <a:p>
            <a:pPr algn="ctr"/>
            <a:r>
              <a:rPr lang="en-US" altLang="ko-KR" sz="44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Dong-</a:t>
            </a:r>
            <a:r>
              <a:rPr lang="en-US" altLang="ko-KR" sz="44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Jick</a:t>
            </a:r>
            <a:r>
              <a:rPr lang="en-US" altLang="ko-KR" sz="44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Min* and Jae </a:t>
            </a:r>
            <a:r>
              <a:rPr lang="en-US" altLang="ko-KR" sz="44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Hoon</a:t>
            </a:r>
            <a:r>
              <a:rPr lang="en-US" altLang="ko-KR" sz="44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Shim</a:t>
            </a:r>
          </a:p>
          <a:p>
            <a:pPr algn="ctr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School of Electronic and Electrical Engineering, Kyungpook National University</a:t>
            </a:r>
          </a:p>
        </p:txBody>
      </p:sp>
      <p:sp>
        <p:nvSpPr>
          <p:cNvPr id="37" name="모서리가 둥근 직사각형 13">
            <a:extLst>
              <a:ext uri="{FF2B5EF4-FFF2-40B4-BE49-F238E27FC236}">
                <a16:creationId xmlns:a16="http://schemas.microsoft.com/office/drawing/2014/main" id="{A2543ABF-6D92-4709-B351-F40C52CB4947}"/>
              </a:ext>
            </a:extLst>
          </p:cNvPr>
          <p:cNvSpPr/>
          <p:nvPr/>
        </p:nvSpPr>
        <p:spPr>
          <a:xfrm>
            <a:off x="872457" y="34850579"/>
            <a:ext cx="28836705" cy="2986722"/>
          </a:xfrm>
          <a:prstGeom prst="roundRect">
            <a:avLst/>
          </a:prstGeom>
          <a:noFill/>
          <a:ln w="952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The integrator uses a</a:t>
            </a:r>
            <a:r>
              <a:rPr lang="ko-KR" altLang="en-US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new two-phase charging scheme, which is better than conventional two-phase charging schemes in terms of signal-dependent errors, resulting in suppressed harmonic distortions.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The measurements show poor linearity because of some mistakes in the chip design.</a:t>
            </a:r>
          </a:p>
        </p:txBody>
      </p:sp>
      <p:graphicFrame>
        <p:nvGraphicFramePr>
          <p:cNvPr id="38" name="표 37">
            <a:extLst>
              <a:ext uri="{FF2B5EF4-FFF2-40B4-BE49-F238E27FC236}">
                <a16:creationId xmlns:a16="http://schemas.microsoft.com/office/drawing/2014/main" id="{0AAEB453-3050-46C9-AB3A-9B3829837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558168"/>
              </p:ext>
            </p:extLst>
          </p:nvPr>
        </p:nvGraphicFramePr>
        <p:xfrm>
          <a:off x="15717251" y="24750922"/>
          <a:ext cx="13853920" cy="82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4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9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59494">
                  <a:extLst>
                    <a:ext uri="{9D8B030D-6E8A-4147-A177-3AD203B41FA5}">
                      <a16:colId xmlns:a16="http://schemas.microsoft.com/office/drawing/2014/main" val="1950693533"/>
                    </a:ext>
                  </a:extLst>
                </a:gridCol>
              </a:tblGrid>
              <a:tr h="760724">
                <a:tc>
                  <a:txBody>
                    <a:bodyPr/>
                    <a:lstStyle/>
                    <a:p>
                      <a:pPr algn="ctr" latinLnBrk="1"/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b="0" dirty="0">
                          <a:solidFill>
                            <a:schemeClr val="tx1"/>
                          </a:solidFill>
                        </a:rPr>
                        <a:t>Post-Sim.</a:t>
                      </a:r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b="0" dirty="0">
                          <a:solidFill>
                            <a:schemeClr val="tx1"/>
                          </a:solidFill>
                        </a:rPr>
                        <a:t>Meas.</a:t>
                      </a:r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885084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b="0" dirty="0">
                          <a:solidFill>
                            <a:schemeClr val="tx1"/>
                          </a:solidFill>
                        </a:rPr>
                        <a:t>Technology (nm)</a:t>
                      </a:r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b="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b="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ko-KR" altLang="en-US" sz="4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227466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Supply</a:t>
                      </a:r>
                      <a:r>
                        <a:rPr lang="en-US" altLang="ko-KR" sz="4800" baseline="0" dirty="0"/>
                        <a:t> voltage (V)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1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1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094205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Signal Bandwidth (kHz)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196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196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205899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Clock Frequency (MHz)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25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25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003369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Oversampling</a:t>
                      </a:r>
                      <a:r>
                        <a:rPr lang="en-US" altLang="ko-KR" sz="4800" baseline="0" dirty="0"/>
                        <a:t> Ratio (OSR)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64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64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200423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Powe</a:t>
                      </a:r>
                      <a:r>
                        <a:rPr lang="en-US" altLang="ko-KR" sz="4800" baseline="0" dirty="0"/>
                        <a:t>r Consumption (</a:t>
                      </a:r>
                      <a:r>
                        <a:rPr lang="en-US" altLang="ko-KR" sz="4800" baseline="0" dirty="0" err="1"/>
                        <a:t>uW</a:t>
                      </a:r>
                      <a:r>
                        <a:rPr lang="en-US" altLang="ko-KR" sz="4800" baseline="0" dirty="0"/>
                        <a:t>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188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216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84235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Peak SNR</a:t>
                      </a:r>
                      <a:r>
                        <a:rPr lang="en-US" altLang="ko-KR" sz="4800" baseline="0" dirty="0"/>
                        <a:t> (dB)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75.6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69.8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305623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Peak SNDR (dB)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72.2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63.1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513312"/>
                  </a:ext>
                </a:extLst>
              </a:tr>
              <a:tr h="7607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Dynamic</a:t>
                      </a:r>
                      <a:r>
                        <a:rPr lang="en-US" altLang="ko-KR" sz="4800" baseline="0" dirty="0"/>
                        <a:t> Rage (dB)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/>
                        <a:t>65</a:t>
                      </a:r>
                      <a:endParaRPr lang="ko-KR" altLang="en-US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480437"/>
                  </a:ext>
                </a:extLst>
              </a:tr>
            </a:tbl>
          </a:graphicData>
        </a:graphic>
      </p:graphicFrame>
      <p:sp>
        <p:nvSpPr>
          <p:cNvPr id="39" name="모서리가 둥근 직사각형 30">
            <a:extLst>
              <a:ext uri="{FF2B5EF4-FFF2-40B4-BE49-F238E27FC236}">
                <a16:creationId xmlns:a16="http://schemas.microsoft.com/office/drawing/2014/main" id="{403E9082-2C02-4DA8-8A28-945135D1E4B0}"/>
              </a:ext>
            </a:extLst>
          </p:cNvPr>
          <p:cNvSpPr/>
          <p:nvPr/>
        </p:nvSpPr>
        <p:spPr>
          <a:xfrm>
            <a:off x="898358" y="38759210"/>
            <a:ext cx="28810804" cy="1651371"/>
          </a:xfrm>
          <a:prstGeom prst="roundRect">
            <a:avLst/>
          </a:prstGeom>
          <a:noFill/>
          <a:ln w="952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The chip fabrication and EDA tools were supported by the IC Design Education Center (IDEC), Korea.</a:t>
            </a:r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31741BDF-95E3-4E1F-A1D2-3ECFA9F422B4}"/>
              </a:ext>
            </a:extLst>
          </p:cNvPr>
          <p:cNvGrpSpPr/>
          <p:nvPr/>
        </p:nvGrpSpPr>
        <p:grpSpPr>
          <a:xfrm>
            <a:off x="15568863" y="12595727"/>
            <a:ext cx="14173200" cy="10538027"/>
            <a:chOff x="15568863" y="12836357"/>
            <a:chExt cx="14173200" cy="10538027"/>
          </a:xfrm>
        </p:grpSpPr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A1A3D82F-98B5-4E6E-9C31-C1F6B16CA3E6}"/>
                </a:ext>
              </a:extLst>
            </p:cNvPr>
            <p:cNvSpPr/>
            <p:nvPr/>
          </p:nvSpPr>
          <p:spPr>
            <a:xfrm>
              <a:off x="15568863" y="13181216"/>
              <a:ext cx="14173200" cy="10193168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34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altLang="ko-KR" sz="3400" dirty="0">
                <a:solidFill>
                  <a:schemeClr val="tx1"/>
                </a:solidFill>
              </a:endParaRP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altLang="ko-KR" sz="4800" dirty="0">
                  <a:solidFill>
                    <a:schemeClr val="tx1"/>
                  </a:solidFill>
                </a:rPr>
                <a:t>Third-order Delta-Sigma modulator.</a:t>
              </a:r>
              <a:br>
                <a:rPr lang="en-US" altLang="ko-KR" sz="4800" dirty="0">
                  <a:solidFill>
                    <a:schemeClr val="tx1"/>
                  </a:solidFill>
                </a:rPr>
              </a:br>
              <a:r>
                <a:rPr lang="en-US" altLang="ko-KR" sz="4800" dirty="0">
                  <a:solidFill>
                    <a:schemeClr val="tx1"/>
                  </a:solidFill>
                </a:rPr>
                <a:t>:Low-distortion feedforward structure.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altLang="ko-KR" sz="4800" dirty="0">
                  <a:solidFill>
                    <a:schemeClr val="tx1"/>
                  </a:solidFill>
                </a:rPr>
                <a:t>Half-delay and pseudo-differential zero-crossing-based integrators.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altLang="ko-KR" sz="4800" dirty="0">
                  <a:solidFill>
                    <a:schemeClr val="tx1"/>
                  </a:solidFill>
                </a:rPr>
                <a:t>1-bit quantizer &amp; passive adder. </a:t>
              </a:r>
              <a:br>
                <a:rPr lang="en-US" altLang="ko-KR" sz="4800" dirty="0">
                  <a:solidFill>
                    <a:schemeClr val="tx1"/>
                  </a:solidFill>
                </a:rPr>
              </a:br>
              <a:endParaRPr lang="en-US" altLang="ko-KR" sz="4800" dirty="0">
                <a:solidFill>
                  <a:schemeClr val="tx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6090548-5DF7-4898-8FD7-F3B2B4D1B68D}"/>
                </a:ext>
              </a:extLst>
            </p:cNvPr>
            <p:cNvSpPr txBox="1"/>
            <p:nvPr/>
          </p:nvSpPr>
          <p:spPr>
            <a:xfrm>
              <a:off x="15568863" y="12836357"/>
              <a:ext cx="14173200" cy="1169551"/>
            </a:xfrm>
            <a:prstGeom prst="rect">
              <a:avLst/>
            </a:prstGeom>
            <a:solidFill>
              <a:srgbClr val="AED36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0" b="1" dirty="0">
                  <a:solidFill>
                    <a:schemeClr val="bg1"/>
                  </a:solidFill>
                </a:rPr>
                <a:t>Architecture</a:t>
              </a:r>
              <a:endParaRPr lang="ko-KR" altLang="en-US" sz="7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5DB49454-24A8-4BF4-9129-2D8B397A9145}"/>
              </a:ext>
            </a:extLst>
          </p:cNvPr>
          <p:cNvGrpSpPr/>
          <p:nvPr/>
        </p:nvGrpSpPr>
        <p:grpSpPr>
          <a:xfrm>
            <a:off x="898358" y="12592345"/>
            <a:ext cx="14173200" cy="10541409"/>
            <a:chOff x="898358" y="12832975"/>
            <a:chExt cx="14173200" cy="105414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직사각형 47">
                  <a:extLst>
                    <a:ext uri="{FF2B5EF4-FFF2-40B4-BE49-F238E27FC236}">
                      <a16:creationId xmlns:a16="http://schemas.microsoft.com/office/drawing/2014/main" id="{C21981DC-51CE-4B34-904C-727B53C50A01}"/>
                    </a:ext>
                  </a:extLst>
                </p:cNvPr>
                <p:cNvSpPr/>
                <p:nvPr/>
              </p:nvSpPr>
              <p:spPr>
                <a:xfrm>
                  <a:off x="898358" y="13181215"/>
                  <a:ext cx="14173200" cy="10193169"/>
                </a:xfrm>
                <a:prstGeom prst="rect">
                  <a:avLst/>
                </a:prstGeom>
                <a:noFill/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r>
                    <a:rPr lang="en-US" altLang="ko-KR" sz="5100" dirty="0">
                      <a:solidFill>
                        <a:schemeClr val="tx1"/>
                      </a:solidFill>
                    </a:rPr>
                    <a:t>Proposed ZCBI circuit.</a:t>
                  </a: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r>
                    <a:rPr lang="en-US" altLang="ko-KR" sz="5100" dirty="0">
                      <a:solidFill>
                        <a:schemeClr val="tx1"/>
                      </a:solidFill>
                    </a:rPr>
                    <a:t>Error is determined by threshold voltage of M</a:t>
                  </a:r>
                  <a:r>
                    <a:rPr lang="en-US" altLang="ko-KR" sz="3200" dirty="0">
                      <a:solidFill>
                        <a:schemeClr val="tx1"/>
                      </a:solidFill>
                    </a:rPr>
                    <a:t>5 </a:t>
                  </a:r>
                  <a:r>
                    <a:rPr lang="en-US" altLang="ko-KR" sz="5100" dirty="0">
                      <a:solidFill>
                        <a:schemeClr val="tx1"/>
                      </a:solidFill>
                    </a:rPr>
                    <a:t>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  <m: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ko-KR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altLang="ko-KR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altLang="ko-KR" sz="5100" dirty="0">
                      <a:solidFill>
                        <a:schemeClr val="tx1"/>
                      </a:solidFill>
                    </a:rPr>
                    <a:t> and gain of inverter (</a:t>
                  </a:r>
                  <a14:m>
                    <m:oMath xmlns:m="http://schemas.openxmlformats.org/officeDocument/2006/math">
                      <m:r>
                        <a:rPr lang="en-US" altLang="ko-KR" sz="4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US" altLang="ko-KR" sz="5100" dirty="0">
                      <a:solidFill>
                        <a:schemeClr val="tx1"/>
                      </a:solidFill>
                    </a:rPr>
                    <a:t>).</a:t>
                  </a: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𝐸𝑅𝑅𝑂𝑅</m:t>
                          </m:r>
                        </m:sub>
                      </m:sSub>
                      <m:r>
                        <a:rPr lang="en-US" altLang="ko-KR" sz="5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altLang="ko-KR" sz="5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en-US" altLang="ko-KR" sz="5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𝑡h</m:t>
                              </m:r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𝑡𝑟𝑖𝑝</m:t>
                              </m:r>
                            </m:sub>
                          </m:sSub>
                          <m:r>
                            <a:rPr lang="en-US" altLang="ko-KR" sz="5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altLang="ko-KR" sz="5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a14:m>
                  <a:r>
                    <a:rPr lang="en-US" altLang="ko-KR" sz="5200" dirty="0">
                      <a:solidFill>
                        <a:schemeClr val="tx1"/>
                      </a:solidFill>
                    </a:rPr>
                    <a:t>.</a:t>
                  </a:r>
                </a:p>
                <a:p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en-US" altLang="ko-KR" sz="5200" dirty="0">
                    <a:solidFill>
                      <a:schemeClr val="tx1"/>
                    </a:solidFill>
                  </a:endParaRPr>
                </a:p>
                <a:p>
                  <a:pPr marL="857250" indent="-857250">
                    <a:buFont typeface="Arial" panose="020B0604020202020204" pitchFamily="34" charset="0"/>
                    <a:buChar char="•"/>
                  </a:pPr>
                  <a:endParaRPr lang="ko-KR" altLang="en-US" sz="5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직사각형 47">
                  <a:extLst>
                    <a:ext uri="{FF2B5EF4-FFF2-40B4-BE49-F238E27FC236}">
                      <a16:creationId xmlns:a16="http://schemas.microsoft.com/office/drawing/2014/main" id="{C21981DC-51CE-4B34-904C-727B53C50A0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358" y="13181215"/>
                  <a:ext cx="14173200" cy="10193169"/>
                </a:xfrm>
                <a:prstGeom prst="rect">
                  <a:avLst/>
                </a:prstGeom>
                <a:blipFill>
                  <a:blip r:embed="rId2"/>
                  <a:stretch>
                    <a:fillRect l="-1848"/>
                  </a:stretch>
                </a:blipFill>
                <a:ln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D35D55-4975-4F32-9E0D-246ED9AFA525}"/>
                </a:ext>
              </a:extLst>
            </p:cNvPr>
            <p:cNvSpPr txBox="1"/>
            <p:nvPr/>
          </p:nvSpPr>
          <p:spPr>
            <a:xfrm>
              <a:off x="898358" y="12832975"/>
              <a:ext cx="14173200" cy="1169551"/>
            </a:xfrm>
            <a:prstGeom prst="rect">
              <a:avLst/>
            </a:prstGeom>
            <a:solidFill>
              <a:srgbClr val="AED36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0" b="1" dirty="0">
                  <a:solidFill>
                    <a:schemeClr val="bg1"/>
                  </a:solidFill>
                </a:rPr>
                <a:t>Circuit Design</a:t>
              </a:r>
              <a:endParaRPr lang="ko-KR" altLang="en-US" sz="7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99580217-5C2C-4EC2-89F5-67B442A171C5}"/>
              </a:ext>
            </a:extLst>
          </p:cNvPr>
          <p:cNvGrpSpPr/>
          <p:nvPr/>
        </p:nvGrpSpPr>
        <p:grpSpPr>
          <a:xfrm>
            <a:off x="15535963" y="23293794"/>
            <a:ext cx="14175531" cy="10249867"/>
            <a:chOff x="15535963" y="23678802"/>
            <a:chExt cx="14175531" cy="10249867"/>
          </a:xfrm>
        </p:grpSpPr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11615C3C-6CB3-4CCC-A97A-4C00C062B9CE}"/>
                </a:ext>
              </a:extLst>
            </p:cNvPr>
            <p:cNvSpPr/>
            <p:nvPr/>
          </p:nvSpPr>
          <p:spPr>
            <a:xfrm>
              <a:off x="15538294" y="23871306"/>
              <a:ext cx="14173200" cy="10057363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just"/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C2AF8E8-1E87-47F7-8D0E-804A907DCDE3}"/>
                </a:ext>
              </a:extLst>
            </p:cNvPr>
            <p:cNvSpPr txBox="1"/>
            <p:nvPr/>
          </p:nvSpPr>
          <p:spPr>
            <a:xfrm>
              <a:off x="15535963" y="23678802"/>
              <a:ext cx="14173200" cy="1169551"/>
            </a:xfrm>
            <a:prstGeom prst="rect">
              <a:avLst/>
            </a:prstGeom>
            <a:solidFill>
              <a:srgbClr val="AED36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0" b="1" dirty="0">
                  <a:solidFill>
                    <a:schemeClr val="bg1"/>
                  </a:solidFill>
                </a:rPr>
                <a:t>Performance Summary</a:t>
              </a:r>
              <a:endParaRPr lang="ko-KR" altLang="en-US" sz="7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그룹 52">
            <a:extLst>
              <a:ext uri="{FF2B5EF4-FFF2-40B4-BE49-F238E27FC236}">
                <a16:creationId xmlns:a16="http://schemas.microsoft.com/office/drawing/2014/main" id="{A2693E8E-6D9E-44C7-860F-BCA2D777FEE5}"/>
              </a:ext>
            </a:extLst>
          </p:cNvPr>
          <p:cNvGrpSpPr/>
          <p:nvPr/>
        </p:nvGrpSpPr>
        <p:grpSpPr>
          <a:xfrm>
            <a:off x="942577" y="23290412"/>
            <a:ext cx="14174433" cy="10253250"/>
            <a:chOff x="942577" y="23675420"/>
            <a:chExt cx="14174433" cy="10253250"/>
          </a:xfrm>
        </p:grpSpPr>
        <p:sp>
          <p:nvSpPr>
            <p:cNvPr id="54" name="직사각형 53">
              <a:extLst>
                <a:ext uri="{FF2B5EF4-FFF2-40B4-BE49-F238E27FC236}">
                  <a16:creationId xmlns:a16="http://schemas.microsoft.com/office/drawing/2014/main" id="{775F29FD-05BC-4693-83D7-5A4C2BEBBDB7}"/>
                </a:ext>
              </a:extLst>
            </p:cNvPr>
            <p:cNvSpPr/>
            <p:nvPr/>
          </p:nvSpPr>
          <p:spPr>
            <a:xfrm>
              <a:off x="943810" y="23915134"/>
              <a:ext cx="14173200" cy="10013536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685800" indent="-68580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685800" indent="-685800" algn="just">
                <a:buFont typeface="Arial" panose="020B0604020202020204" pitchFamily="34" charset="0"/>
                <a:buChar char="•"/>
              </a:pPr>
              <a:r>
                <a:rPr lang="en-US" altLang="ko-KR" sz="6000" dirty="0">
                  <a:solidFill>
                    <a:schemeClr val="tx1"/>
                  </a:solidFill>
                </a:rPr>
                <a:t>Process</a:t>
              </a:r>
            </a:p>
            <a:p>
              <a:pPr algn="just"/>
              <a:r>
                <a:rPr lang="en-US" altLang="ko-KR" sz="4800" dirty="0">
                  <a:solidFill>
                    <a:schemeClr val="tx1"/>
                  </a:solidFill>
                </a:rPr>
                <a:t>  </a:t>
              </a:r>
              <a:r>
                <a:rPr lang="en-US" altLang="ko-KR" sz="4400" dirty="0">
                  <a:solidFill>
                    <a:schemeClr val="tx1"/>
                  </a:solidFill>
                </a:rPr>
                <a:t>  : 28-nm Samsung</a:t>
              </a:r>
              <a:endParaRPr lang="en-US" altLang="ko-KR" sz="2800" dirty="0">
                <a:solidFill>
                  <a:schemeClr val="tx1"/>
                </a:solidFill>
              </a:endParaRPr>
            </a:p>
            <a:p>
              <a:pPr algn="just"/>
              <a:r>
                <a:rPr lang="en-US" altLang="ko-KR" sz="4400" dirty="0">
                  <a:solidFill>
                    <a:schemeClr val="tx1"/>
                  </a:solidFill>
                </a:rPr>
                <a:t>    : Core Area : 0.3 mm x 0.15 mm </a:t>
              </a:r>
            </a:p>
            <a:p>
              <a:pPr algn="just"/>
              <a:r>
                <a:rPr lang="en-US" altLang="ko-KR" sz="4400" dirty="0">
                  <a:solidFill>
                    <a:schemeClr val="tx1"/>
                  </a:solidFill>
                </a:rPr>
                <a:t>	(0.045mm</a:t>
              </a:r>
              <a:r>
                <a:rPr lang="en-US" altLang="ko-KR" sz="4400" baseline="30000" dirty="0">
                  <a:solidFill>
                    <a:schemeClr val="tx1"/>
                  </a:solidFill>
                </a:rPr>
                <a:t>2</a:t>
              </a:r>
              <a:r>
                <a:rPr lang="en-US" altLang="ko-KR" sz="4400" dirty="0">
                  <a:solidFill>
                    <a:schemeClr val="tx1"/>
                  </a:solidFill>
                </a:rPr>
                <a:t>)</a:t>
              </a:r>
            </a:p>
            <a:p>
              <a:pPr algn="just"/>
              <a:endParaRPr lang="en-US" altLang="ko-KR" sz="2400" dirty="0">
                <a:solidFill>
                  <a:schemeClr val="tx1"/>
                </a:solidFill>
              </a:endParaRPr>
            </a:p>
            <a:p>
              <a:pPr marL="857250" indent="-857250" algn="just">
                <a:buFont typeface="Arial" panose="020B0604020202020204" pitchFamily="34" charset="0"/>
                <a:buChar char="•"/>
              </a:pPr>
              <a:r>
                <a:rPr lang="en-US" altLang="ko-KR" sz="6000" dirty="0">
                  <a:solidFill>
                    <a:schemeClr val="tx1"/>
                  </a:solidFill>
                </a:rPr>
                <a:t>Measurement Result</a:t>
              </a:r>
            </a:p>
            <a:p>
              <a:pPr marL="857250" indent="-85725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857250" indent="-85725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marL="857250" indent="-857250" algn="just">
                <a:buFont typeface="Arial" panose="020B0604020202020204" pitchFamily="34" charset="0"/>
                <a:buChar char="•"/>
              </a:pPr>
              <a:endParaRPr lang="en-US" altLang="ko-KR" sz="5200" dirty="0">
                <a:solidFill>
                  <a:schemeClr val="tx1"/>
                </a:solidFill>
              </a:endParaRPr>
            </a:p>
            <a:p>
              <a:pPr algn="just"/>
              <a:endParaRPr lang="en-US" altLang="ko-KR" sz="4400" dirty="0">
                <a:solidFill>
                  <a:schemeClr val="tx1"/>
                </a:solidFill>
              </a:endParaRPr>
            </a:p>
            <a:p>
              <a:pPr algn="just"/>
              <a:br>
                <a:rPr lang="en-US" altLang="ko-KR" sz="4400" dirty="0">
                  <a:solidFill>
                    <a:schemeClr val="tx1"/>
                  </a:solidFill>
                </a:rPr>
              </a:br>
              <a:endParaRPr lang="en-US" altLang="ko-KR" sz="2000" dirty="0">
                <a:solidFill>
                  <a:schemeClr val="tx1"/>
                </a:solidFill>
              </a:endParaRPr>
            </a:p>
            <a:p>
              <a:pPr algn="just"/>
              <a:r>
                <a:rPr lang="en-US" altLang="ko-KR" sz="4400" dirty="0">
                  <a:solidFill>
                    <a:schemeClr val="tx1"/>
                  </a:solidFill>
                </a:rPr>
                <a:t>      </a:t>
              </a:r>
              <a:r>
                <a:rPr lang="en-US" altLang="ko-KR" sz="3200" dirty="0">
                  <a:solidFill>
                    <a:schemeClr val="tx1"/>
                  </a:solidFill>
                </a:rPr>
                <a:t>     Power Spectral Density (PSD)       	                Input Amplitude vs. SNDR</a:t>
              </a:r>
            </a:p>
            <a:p>
              <a:endParaRPr lang="en-US" altLang="ko-KR" sz="2000" dirty="0">
                <a:solidFill>
                  <a:schemeClr val="tx1"/>
                </a:solidFill>
              </a:endParaRPr>
            </a:p>
          </p:txBody>
        </p:sp>
        <p:pic>
          <p:nvPicPr>
            <p:cNvPr id="57" name="그림 56">
              <a:extLst>
                <a:ext uri="{FF2B5EF4-FFF2-40B4-BE49-F238E27FC236}">
                  <a16:creationId xmlns:a16="http://schemas.microsoft.com/office/drawing/2014/main" id="{FE1BE066-65A6-4235-AE20-5D7DCF5626B2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8937" y="24989873"/>
              <a:ext cx="3862096" cy="3844082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0C7E86C-2649-4564-AB6E-1EFE5F96850A}"/>
                </a:ext>
              </a:extLst>
            </p:cNvPr>
            <p:cNvSpPr txBox="1"/>
            <p:nvPr/>
          </p:nvSpPr>
          <p:spPr>
            <a:xfrm>
              <a:off x="942577" y="23675420"/>
              <a:ext cx="14173200" cy="1169551"/>
            </a:xfrm>
            <a:prstGeom prst="rect">
              <a:avLst/>
            </a:prstGeom>
            <a:solidFill>
              <a:srgbClr val="AED36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0" b="1" dirty="0">
                  <a:solidFill>
                    <a:schemeClr val="bg1"/>
                  </a:solidFill>
                </a:rPr>
                <a:t>Implementation</a:t>
              </a:r>
              <a:endParaRPr lang="ko-KR" altLang="en-US" sz="7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D7D95CB9-0179-43F6-87A1-E7EB758CEAB6}"/>
              </a:ext>
            </a:extLst>
          </p:cNvPr>
          <p:cNvSpPr txBox="1"/>
          <p:nvPr/>
        </p:nvSpPr>
        <p:spPr>
          <a:xfrm>
            <a:off x="872457" y="33755033"/>
            <a:ext cx="28836705" cy="1169551"/>
          </a:xfrm>
          <a:prstGeom prst="rect">
            <a:avLst/>
          </a:prstGeom>
          <a:solidFill>
            <a:srgbClr val="AED36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dirty="0">
                <a:solidFill>
                  <a:schemeClr val="bg1"/>
                </a:solidFill>
              </a:rPr>
              <a:t>Conclusion</a:t>
            </a:r>
            <a:endParaRPr lang="ko-KR" altLang="en-US" sz="7000" b="1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9D7DC1E-73ED-44CB-AF69-BF60A3A6B22C}"/>
              </a:ext>
            </a:extLst>
          </p:cNvPr>
          <p:cNvSpPr txBox="1"/>
          <p:nvPr/>
        </p:nvSpPr>
        <p:spPr>
          <a:xfrm>
            <a:off x="872457" y="38009954"/>
            <a:ext cx="28836705" cy="1169551"/>
          </a:xfrm>
          <a:prstGeom prst="rect">
            <a:avLst/>
          </a:prstGeom>
          <a:solidFill>
            <a:srgbClr val="AED36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dirty="0">
                <a:solidFill>
                  <a:schemeClr val="bg1"/>
                </a:solidFill>
              </a:rPr>
              <a:t>Acknowledge</a:t>
            </a:r>
            <a:endParaRPr lang="ko-KR" altLang="en-US" sz="7000" b="1" dirty="0">
              <a:solidFill>
                <a:schemeClr val="bg1"/>
              </a:solidFill>
            </a:endParaRPr>
          </a:p>
        </p:txBody>
      </p:sp>
      <p:pic>
        <p:nvPicPr>
          <p:cNvPr id="64" name="그림 63">
            <a:extLst>
              <a:ext uri="{FF2B5EF4-FFF2-40B4-BE49-F238E27FC236}">
                <a16:creationId xmlns:a16="http://schemas.microsoft.com/office/drawing/2014/main" id="{343BEC0C-E024-4D56-A68F-345E54A191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302" y="28550032"/>
            <a:ext cx="5763846" cy="4322885"/>
          </a:xfrm>
          <a:prstGeom prst="rect">
            <a:avLst/>
          </a:prstGeom>
        </p:spPr>
      </p:pic>
      <p:grpSp>
        <p:nvGrpSpPr>
          <p:cNvPr id="61" name="그룹 60">
            <a:extLst>
              <a:ext uri="{FF2B5EF4-FFF2-40B4-BE49-F238E27FC236}">
                <a16:creationId xmlns:a16="http://schemas.microsoft.com/office/drawing/2014/main" id="{C2A6A671-0083-42F4-9737-79E9BFFF3FA1}"/>
              </a:ext>
            </a:extLst>
          </p:cNvPr>
          <p:cNvGrpSpPr/>
          <p:nvPr/>
        </p:nvGrpSpPr>
        <p:grpSpPr>
          <a:xfrm>
            <a:off x="872458" y="8320418"/>
            <a:ext cx="28952918" cy="4111608"/>
            <a:chOff x="872458" y="8320418"/>
            <a:chExt cx="28952918" cy="4111608"/>
          </a:xfrm>
        </p:grpSpPr>
        <p:sp>
          <p:nvSpPr>
            <p:cNvPr id="62" name="모서리가 둥근 직사각형 11">
              <a:extLst>
                <a:ext uri="{FF2B5EF4-FFF2-40B4-BE49-F238E27FC236}">
                  <a16:creationId xmlns:a16="http://schemas.microsoft.com/office/drawing/2014/main" id="{70811F6D-059B-47A2-B08D-1AEB14F23A45}"/>
                </a:ext>
              </a:extLst>
            </p:cNvPr>
            <p:cNvSpPr/>
            <p:nvPr/>
          </p:nvSpPr>
          <p:spPr>
            <a:xfrm>
              <a:off x="898358" y="9182087"/>
              <a:ext cx="28927018" cy="3249939"/>
            </a:xfrm>
            <a:prstGeom prst="roundRect">
              <a:avLst/>
            </a:prstGeom>
            <a:noFill/>
            <a:ln w="9525"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57250" indent="-857250">
                <a:buFont typeface="Arial" panose="020B0604020202020204" pitchFamily="34" charset="0"/>
                <a:buChar char="•"/>
              </a:pPr>
              <a:r>
                <a:rPr lang="en-US" altLang="ko-KR" sz="5400" dirty="0">
                  <a:ln w="28575">
                    <a:noFill/>
                    <a:prstDash val="dash"/>
                  </a:ln>
                  <a:solidFill>
                    <a:schemeClr val="tx1"/>
                  </a:solidFill>
                </a:rPr>
                <a:t>The zero-crossing-detector (ZCD) and current source can replace OTA.</a:t>
              </a:r>
            </a:p>
            <a:p>
              <a:pPr marL="857250" indent="-857250">
                <a:buFont typeface="Arial" panose="020B0604020202020204" pitchFamily="34" charset="0"/>
                <a:buChar char="•"/>
              </a:pPr>
              <a:r>
                <a:rPr lang="en-US" altLang="ko-KR" sz="5400" dirty="0">
                  <a:ln w="28575">
                    <a:noFill/>
                    <a:prstDash val="dash"/>
                  </a:ln>
                  <a:solidFill>
                    <a:schemeClr val="tx1"/>
                  </a:solidFill>
                </a:rPr>
                <a:t>The zero-crossing-based integrators (ZCBIs) make signal-dependent error due to the delay of ZCD.</a:t>
              </a:r>
            </a:p>
            <a:p>
              <a:pPr marL="857250" indent="-857250">
                <a:buFont typeface="Arial" panose="020B0604020202020204" pitchFamily="34" charset="0"/>
                <a:buChar char="•"/>
              </a:pPr>
              <a:r>
                <a:rPr lang="en-US" altLang="ko-KR" sz="5400" dirty="0">
                  <a:ln w="28575">
                    <a:noFill/>
                    <a:prstDash val="dash"/>
                  </a:ln>
                  <a:solidFill>
                    <a:schemeClr val="tx1"/>
                  </a:solidFill>
                </a:rPr>
                <a:t>Signal-dependent errors can be suppressed by applying proposed two-phase charging scheme.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27CE098-BCC0-4760-9AAE-D620AFB7CB28}"/>
                </a:ext>
              </a:extLst>
            </p:cNvPr>
            <p:cNvSpPr txBox="1"/>
            <p:nvPr/>
          </p:nvSpPr>
          <p:spPr>
            <a:xfrm>
              <a:off x="872458" y="8320418"/>
              <a:ext cx="28869606" cy="1169551"/>
            </a:xfrm>
            <a:prstGeom prst="rect">
              <a:avLst/>
            </a:prstGeom>
            <a:solidFill>
              <a:srgbClr val="AED36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000" b="1" dirty="0">
                  <a:solidFill>
                    <a:schemeClr val="bg1"/>
                  </a:solidFill>
                </a:rPr>
                <a:t>Introduction</a:t>
              </a:r>
              <a:endParaRPr lang="ko-KR" altLang="en-US" sz="7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5" name="그림 4">
            <a:extLst>
              <a:ext uri="{FF2B5EF4-FFF2-40B4-BE49-F238E27FC236}">
                <a16:creationId xmlns:a16="http://schemas.microsoft.com/office/drawing/2014/main" id="{8D6A84B6-AFE2-42E6-8EDE-A9F0FC2EB5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70" y="14511152"/>
            <a:ext cx="10680374" cy="477973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1A01C3BC-972E-4F17-ABDA-F133CB0731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640" y="28565512"/>
            <a:ext cx="5763846" cy="432288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6A11F883-1350-49DD-95D5-9D8316F793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8533" y="14245679"/>
            <a:ext cx="3121550" cy="5778052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7DC7D48-EB9E-44F5-8822-E5663D5216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5424" y="14245679"/>
            <a:ext cx="13425804" cy="402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</TotalTime>
  <Words>289</Words>
  <Application>Microsoft Office PowerPoint</Application>
  <PresentationFormat>사용자 지정</PresentationFormat>
  <Paragraphs>92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Cambria Math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djmin</cp:lastModifiedBy>
  <cp:revision>22</cp:revision>
  <dcterms:created xsi:type="dcterms:W3CDTF">2018-03-08T06:02:33Z</dcterms:created>
  <dcterms:modified xsi:type="dcterms:W3CDTF">2022-05-02T05:38:18Z</dcterms:modified>
</cp:coreProperties>
</file>